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Roboto Medium"/>
      <p:regular r:id="rId24"/>
      <p:bold r:id="rId25"/>
      <p:italic r:id="rId26"/>
      <p:boldItalic r:id="rId27"/>
    </p:embeddedFont>
    <p:embeddedFont>
      <p:font typeface="Roboto Mon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91">
          <p15:clr>
            <a:srgbClr val="A4A3A4"/>
          </p15:clr>
        </p15:guide>
        <p15:guide id="2" pos="4932">
          <p15:clr>
            <a:srgbClr val="A4A3A4"/>
          </p15:clr>
        </p15:guide>
        <p15:guide id="3" pos="85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891" orient="horz"/>
        <p:guide pos="4932"/>
        <p:guide pos="85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RobotoMedium-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edium-italic.fntdata"/><Relationship Id="rId25" Type="http://schemas.openxmlformats.org/officeDocument/2006/relationships/font" Target="fonts/RobotoMedium-bold.fntdata"/><Relationship Id="rId28" Type="http://schemas.openxmlformats.org/officeDocument/2006/relationships/font" Target="fonts/RobotoMono-regular.fntdata"/><Relationship Id="rId27" Type="http://schemas.openxmlformats.org/officeDocument/2006/relationships/font" Target="fonts/RobotoMedium-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boldItalic.fntdata"/><Relationship Id="rId30" Type="http://schemas.openxmlformats.org/officeDocument/2006/relationships/font" Target="fonts/RobotoMon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 name="Shape 16"/>
        <p:cNvGrpSpPr/>
        <p:nvPr/>
      </p:nvGrpSpPr>
      <p:grpSpPr>
        <a:xfrm>
          <a:off x="0" y="0"/>
          <a:ext cx="0" cy="0"/>
          <a:chOff x="0" y="0"/>
          <a:chExt cx="0" cy="0"/>
        </a:xfrm>
      </p:grpSpPr>
      <p:sp>
        <p:nvSpPr>
          <p:cNvPr id="17" name="Google Shape;17;g8b1f3ed8e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 name="Google Shape;18;g8b1f3ed8e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8b0fa81a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8b0fa81a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8b0fa81a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8b0fa81a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8b0fa81a4f_0_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b0fa81a4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8b1f3ed8e0_0_3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b1f3ed8e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8b0fa81760_1_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8b0fa81760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 name="Shape 20"/>
        <p:cNvGrpSpPr/>
        <p:nvPr/>
      </p:nvGrpSpPr>
      <p:grpSpPr>
        <a:xfrm>
          <a:off x="0" y="0"/>
          <a:ext cx="0" cy="0"/>
          <a:chOff x="0" y="0"/>
          <a:chExt cx="0" cy="0"/>
        </a:xfrm>
      </p:grpSpPr>
      <p:sp>
        <p:nvSpPr>
          <p:cNvPr id="21" name="Google Shape;21;gc6fa3c898_0_2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 name="Google Shape;22;gc6fa3c89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 name="Shape 26"/>
        <p:cNvGrpSpPr/>
        <p:nvPr/>
      </p:nvGrpSpPr>
      <p:grpSpPr>
        <a:xfrm>
          <a:off x="0" y="0"/>
          <a:ext cx="0" cy="0"/>
          <a:chOff x="0" y="0"/>
          <a:chExt cx="0" cy="0"/>
        </a:xfrm>
      </p:grpSpPr>
      <p:sp>
        <p:nvSpPr>
          <p:cNvPr id="27" name="Google Shape;27;gc6fa3c898_0_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 name="Google Shape;28;gc6fa3c89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 name="Shape 38"/>
        <p:cNvGrpSpPr/>
        <p:nvPr/>
      </p:nvGrpSpPr>
      <p:grpSpPr>
        <a:xfrm>
          <a:off x="0" y="0"/>
          <a:ext cx="0" cy="0"/>
          <a:chOff x="0" y="0"/>
          <a:chExt cx="0" cy="0"/>
        </a:xfrm>
      </p:grpSpPr>
      <p:sp>
        <p:nvSpPr>
          <p:cNvPr id="39" name="Google Shape;39;gc6fa3c898_0_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 name="Google Shape;40;gc6fa3c89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 name="Shape 46"/>
        <p:cNvGrpSpPr/>
        <p:nvPr/>
      </p:nvGrpSpPr>
      <p:grpSpPr>
        <a:xfrm>
          <a:off x="0" y="0"/>
          <a:ext cx="0" cy="0"/>
          <a:chOff x="0" y="0"/>
          <a:chExt cx="0" cy="0"/>
        </a:xfrm>
      </p:grpSpPr>
      <p:sp>
        <p:nvSpPr>
          <p:cNvPr id="47" name="Google Shape;47;g8b0fa81760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8b0fa8176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 name="Shape 51"/>
        <p:cNvGrpSpPr/>
        <p:nvPr/>
      </p:nvGrpSpPr>
      <p:grpSpPr>
        <a:xfrm>
          <a:off x="0" y="0"/>
          <a:ext cx="0" cy="0"/>
          <a:chOff x="0" y="0"/>
          <a:chExt cx="0" cy="0"/>
        </a:xfrm>
      </p:grpSpPr>
      <p:sp>
        <p:nvSpPr>
          <p:cNvPr id="52" name="Google Shape;52;g8b0fa81a4f_0_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g8b0fa81a4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8b0fa81a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8b0fa81a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8b1f3ed8e0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8b1f3ed8e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8b0fa81a4f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8b0fa81a4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ndasi Presentation Title" type="title">
  <p:cSld name="TITLE">
    <p:bg>
      <p:bgPr>
        <a:blipFill>
          <a:blip r:embed="rId2">
            <a:alphaModFix/>
          </a:blip>
          <a:stretch>
            <a:fillRect/>
          </a:stretch>
        </a:blipFill>
      </p:bgPr>
    </p:bg>
    <p:spTree>
      <p:nvGrpSpPr>
        <p:cNvPr id="7" name="Shape 7"/>
        <p:cNvGrpSpPr/>
        <p:nvPr/>
      </p:nvGrpSpPr>
      <p:grpSpPr>
        <a:xfrm>
          <a:off x="0" y="0"/>
          <a:ext cx="0" cy="0"/>
          <a:chOff x="0" y="0"/>
          <a:chExt cx="0" cy="0"/>
        </a:xfrm>
      </p:grpSpPr>
      <p:sp>
        <p:nvSpPr>
          <p:cNvPr id="8" name="Google Shape;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blipFill>
          <a:blip r:embed="rId2">
            <a:alphaModFix/>
          </a:blip>
          <a:stretch>
            <a:fillRect/>
          </a:stretch>
        </a:blipFill>
      </p:bgPr>
    </p:bg>
    <p:spTree>
      <p:nvGrpSpPr>
        <p:cNvPr id="13" name="Shape 1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blipFill>
          <a:blip r:embed="rId2">
            <a:alphaModFix/>
          </a:blip>
          <a:stretch>
            <a:fillRect/>
          </a:stretch>
        </a:blipFill>
      </p:bgPr>
    </p:bg>
    <p:spTree>
      <p:nvGrpSpPr>
        <p:cNvPr id="14" name="Shape 1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blipFill>
          <a:blip r:embed="rId2">
            <a:alphaModFix/>
          </a:blip>
          <a:stretch>
            <a:fillRect/>
          </a:stretch>
        </a:blipFill>
      </p:bgPr>
    </p:bg>
    <p:spTree>
      <p:nvGrpSpPr>
        <p:cNvPr id="15" name="Shape 1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www.eccouncil.org/ethical-hacking/" TargetMode="External"/><Relationship Id="rId4" Type="http://schemas.openxmlformats.org/officeDocument/2006/relationships/hyperlink" Target="https://www.nbs-system.com/en/blog/black-box-grey-box-white-box-testing-what-difference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hyperlink" Target="https://whois.com" TargetMode="External"/><Relationship Id="rId4" Type="http://schemas.openxmlformats.org/officeDocument/2006/relationships/hyperlink" Target="http://testphp.vulnweb.com/" TargetMode="External"/><Relationship Id="rId5" Type="http://schemas.openxmlformats.org/officeDocument/2006/relationships/hyperlink" Target="http://testphp.vulnweb.com/" TargetMode="External"/><Relationship Id="rId6" Type="http://schemas.openxmlformats.org/officeDocument/2006/relationships/hyperlink" Target="https://www.ip2location.com/" TargetMode="External"/><Relationship Id="rId7" Type="http://schemas.openxmlformats.org/officeDocument/2006/relationships/hyperlink" Target="https://archive.org/"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9" name="Shape 19"/>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7"/>
          <p:cNvSpPr txBox="1"/>
          <p:nvPr/>
        </p:nvSpPr>
        <p:spPr>
          <a:xfrm>
            <a:off x="1350000" y="665050"/>
            <a:ext cx="6480000" cy="475500"/>
          </a:xfrm>
          <a:prstGeom prst="rect">
            <a:avLst/>
          </a:prstGeom>
          <a:noFill/>
          <a:ln>
            <a:noFill/>
          </a:ln>
        </p:spPr>
        <p:txBody>
          <a:bodyPr anchorCtr="0" anchor="t" bIns="91425" lIns="91425" spcFirstLastPara="1" rIns="91425" wrap="square" tIns="91425">
            <a:noAutofit/>
          </a:bodyPr>
          <a:lstStyle/>
          <a:p>
            <a:pPr indent="0" lvl="0" marL="89999" rtl="0" algn="l">
              <a:lnSpc>
                <a:spcPct val="115000"/>
              </a:lnSpc>
              <a:spcBef>
                <a:spcPts val="0"/>
              </a:spcBef>
              <a:spcAft>
                <a:spcPts val="0"/>
              </a:spcAft>
              <a:buClr>
                <a:schemeClr val="dk1"/>
              </a:buClr>
              <a:buSzPts val="1100"/>
              <a:buFont typeface="Arial"/>
              <a:buNone/>
            </a:pPr>
            <a:r>
              <a:rPr b="1" lang="id" sz="1100">
                <a:solidFill>
                  <a:schemeClr val="dk1"/>
                </a:solidFill>
              </a:rPr>
              <a:t>Network Mapped (Nmap) </a:t>
            </a:r>
            <a:r>
              <a:rPr lang="id" sz="1100">
                <a:solidFill>
                  <a:schemeClr val="dk1"/>
                </a:solidFill>
              </a:rPr>
              <a:t>adalah pemindaian jaringan dan alat deteksi host yang sangat berguna selama beberapa langkah pengujian penetrasi. Nmap tidak terbatas hanya untuk mengumpulkan informasi dan enumerasi, tetapi juga utilitas yang kuat yang dapat digunakan sebagai pendeteksi kerentanan atau pemindai keamanan. Jadi Nmap adalah alat multiguna, dan dapat dijalankan pada banyak sistem operasi yang berbeda termasuk Windows, Linux, BSD, dan Mac. Nmap adalah utilitas yang sangat kuat yang dapat digunakan untuk:</a:t>
            </a:r>
            <a:endParaRPr sz="1100">
              <a:solidFill>
                <a:schemeClr val="dk1"/>
              </a:solidFill>
            </a:endParaRPr>
          </a:p>
          <a:p>
            <a:pPr indent="0" lvl="0" marL="89999" rtl="0" algn="l">
              <a:lnSpc>
                <a:spcPct val="115000"/>
              </a:lnSpc>
              <a:spcBef>
                <a:spcPts val="0"/>
              </a:spcBef>
              <a:spcAft>
                <a:spcPts val="0"/>
              </a:spcAft>
              <a:buClr>
                <a:schemeClr val="dk1"/>
              </a:buClr>
              <a:buSzPts val="1100"/>
              <a:buFont typeface="Arial"/>
              <a:buNone/>
            </a:pPr>
            <a:r>
              <a:t/>
            </a:r>
            <a:endParaRPr sz="1100">
              <a:solidFill>
                <a:schemeClr val="dk1"/>
              </a:solidFill>
            </a:endParaRPr>
          </a:p>
          <a:p>
            <a:pPr indent="-69850" lvl="0" marL="89999" rtl="0" algn="l">
              <a:lnSpc>
                <a:spcPct val="115000"/>
              </a:lnSpc>
              <a:spcBef>
                <a:spcPts val="0"/>
              </a:spcBef>
              <a:spcAft>
                <a:spcPts val="0"/>
              </a:spcAft>
              <a:buClr>
                <a:schemeClr val="dk1"/>
              </a:buClr>
              <a:buSzPts val="1100"/>
              <a:buChar char="●"/>
            </a:pPr>
            <a:r>
              <a:rPr lang="id" sz="1100">
                <a:solidFill>
                  <a:schemeClr val="dk1"/>
                </a:solidFill>
              </a:rPr>
              <a:t> Mendeteksi host langsung di jaringan (penemuan host)</a:t>
            </a:r>
            <a:endParaRPr sz="1100">
              <a:solidFill>
                <a:schemeClr val="dk1"/>
              </a:solidFill>
            </a:endParaRPr>
          </a:p>
          <a:p>
            <a:pPr indent="-69850" lvl="0" marL="89999" rtl="0" algn="l">
              <a:lnSpc>
                <a:spcPct val="115000"/>
              </a:lnSpc>
              <a:spcBef>
                <a:spcPts val="0"/>
              </a:spcBef>
              <a:spcAft>
                <a:spcPts val="0"/>
              </a:spcAft>
              <a:buClr>
                <a:schemeClr val="dk1"/>
              </a:buClr>
              <a:buSzPts val="1100"/>
              <a:buChar char="●"/>
            </a:pPr>
            <a:r>
              <a:rPr lang="id" sz="1100">
                <a:solidFill>
                  <a:schemeClr val="dk1"/>
                </a:solidFill>
              </a:rPr>
              <a:t> Mendeteksi port terbuka pada host (penemuan port atau enumerasi)</a:t>
            </a:r>
            <a:endParaRPr sz="1100">
              <a:solidFill>
                <a:schemeClr val="dk1"/>
              </a:solidFill>
            </a:endParaRPr>
          </a:p>
          <a:p>
            <a:pPr indent="-69850" lvl="0" marL="89999" rtl="0" algn="l">
              <a:lnSpc>
                <a:spcPct val="115000"/>
              </a:lnSpc>
              <a:spcBef>
                <a:spcPts val="0"/>
              </a:spcBef>
              <a:spcAft>
                <a:spcPts val="0"/>
              </a:spcAft>
              <a:buClr>
                <a:schemeClr val="dk1"/>
              </a:buClr>
              <a:buSzPts val="1100"/>
              <a:buChar char="●"/>
            </a:pPr>
            <a:r>
              <a:rPr lang="id" sz="1100">
                <a:solidFill>
                  <a:schemeClr val="dk1"/>
                </a:solidFill>
              </a:rPr>
              <a:t> Deteksi perangkat lunak dan versi ke port masing-masing (penemuan layanan)</a:t>
            </a:r>
            <a:endParaRPr sz="1100">
              <a:solidFill>
                <a:schemeClr val="dk1"/>
              </a:solidFill>
            </a:endParaRPr>
          </a:p>
          <a:p>
            <a:pPr indent="-69850" lvl="0" marL="89999" rtl="0" algn="l">
              <a:lnSpc>
                <a:spcPct val="115000"/>
              </a:lnSpc>
              <a:spcBef>
                <a:spcPts val="0"/>
              </a:spcBef>
              <a:spcAft>
                <a:spcPts val="0"/>
              </a:spcAft>
              <a:buClr>
                <a:schemeClr val="dk1"/>
              </a:buClr>
              <a:buSzPts val="1100"/>
              <a:buChar char="●"/>
            </a:pPr>
            <a:r>
              <a:rPr lang="id" sz="1100">
                <a:solidFill>
                  <a:schemeClr val="dk1"/>
                </a:solidFill>
              </a:rPr>
              <a:t> Mendeteksi sistem operasi, alamat perangkat keras, dan versi perangkat lunak</a:t>
            </a:r>
            <a:endParaRPr sz="1100">
              <a:solidFill>
                <a:schemeClr val="dk1"/>
              </a:solidFill>
            </a:endParaRPr>
          </a:p>
          <a:p>
            <a:pPr indent="-69850" lvl="0" marL="89999" rtl="0" algn="l">
              <a:lnSpc>
                <a:spcPct val="115000"/>
              </a:lnSpc>
              <a:spcBef>
                <a:spcPts val="0"/>
              </a:spcBef>
              <a:spcAft>
                <a:spcPts val="0"/>
              </a:spcAft>
              <a:buClr>
                <a:schemeClr val="dk1"/>
              </a:buClr>
              <a:buSzPts val="1100"/>
              <a:buChar char="●"/>
            </a:pPr>
            <a:r>
              <a:rPr lang="id" sz="1100">
                <a:solidFill>
                  <a:schemeClr val="dk1"/>
                </a:solidFill>
              </a:rPr>
              <a:t> Mendeteksi celah kerentanan dan keamanan (skrip Nmap)</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89999" rtl="0" algn="l">
              <a:lnSpc>
                <a:spcPct val="115000"/>
              </a:lnSpc>
              <a:spcBef>
                <a:spcPts val="0"/>
              </a:spcBef>
              <a:spcAft>
                <a:spcPts val="0"/>
              </a:spcAft>
              <a:buClr>
                <a:schemeClr val="dk1"/>
              </a:buClr>
              <a:buSzPts val="1100"/>
              <a:buFont typeface="Arial"/>
              <a:buNone/>
            </a:pPr>
            <a:r>
              <a:rPr lang="id" sz="1100">
                <a:solidFill>
                  <a:schemeClr val="dk1"/>
                </a:solidFill>
              </a:rPr>
              <a:t>Nmap menggunakan teknik yang berbeda untuk melakukan pemindaian termasuk: pemindaian TCP connect(), pemindaian TCP reverse ident, pemindaian bouncing FTP, dan sebagainya. Semua jenis pemindaian ini memiliki kelebihan dan kekurangannya sendiri bergantung kepada kebutuhan dan kebiasaan seorang penyerang, silahkan tanyakan pada instruktur tentang hal tersebut.</a:t>
            </a:r>
            <a:endParaRPr sz="1100">
              <a:solidFill>
                <a:schemeClr val="dk1"/>
              </a:solidFill>
            </a:endParaRPr>
          </a:p>
          <a:p>
            <a:pPr indent="0" lvl="0" marL="0" rtl="0" algn="l">
              <a:lnSpc>
                <a:spcPct val="115000"/>
              </a:lnSpc>
              <a:spcBef>
                <a:spcPts val="0"/>
              </a:spcBef>
              <a:spcAft>
                <a:spcPts val="0"/>
              </a:spcAft>
              <a:buNone/>
            </a:pPr>
            <a:r>
              <a:t/>
            </a:r>
            <a:endParaRPr sz="1100">
              <a:solidFill>
                <a:schemeClr val="dk1"/>
              </a:solidFill>
            </a:endParaRPr>
          </a:p>
          <a:p>
            <a:pPr indent="0" lvl="0" marL="0" rtl="0" algn="l">
              <a:lnSpc>
                <a:spcPct val="115000"/>
              </a:lnSpc>
              <a:spcBef>
                <a:spcPts val="0"/>
              </a:spcBef>
              <a:spcAft>
                <a:spcPts val="0"/>
              </a:spcAft>
              <a:buNone/>
            </a:pPr>
            <a:r>
              <a:rPr lang="id" sz="1100">
                <a:solidFill>
                  <a:schemeClr val="dk1"/>
                </a:solidFill>
              </a:rPr>
              <a:t>Catatan : Pada sesi ini hanya membatas penggunaan dasar dari tool NMAP</a:t>
            </a:r>
            <a:endParaRPr sz="11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8"/>
          <p:cNvSpPr txBox="1"/>
          <p:nvPr/>
        </p:nvSpPr>
        <p:spPr>
          <a:xfrm>
            <a:off x="1407925" y="679200"/>
            <a:ext cx="4075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8"/>
          <p:cNvSpPr txBox="1"/>
          <p:nvPr/>
        </p:nvSpPr>
        <p:spPr>
          <a:xfrm>
            <a:off x="1332000" y="558925"/>
            <a:ext cx="6480000" cy="47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id" sz="1000">
                <a:solidFill>
                  <a:schemeClr val="dk1"/>
                </a:solidFill>
              </a:rPr>
              <a:t>Penggunaan Nmap tergantung pada mesin target karena ada perbedaan antara pemindaian (dasar) sederhana dan pemindaian lanjutan. Kita perlu menggunakan beberapa teknik canggih untuk mem-bypass firewall dan deteksi intrusi / perangkat lunak pencegahan untuk mendapatkan hasil yang tepat. Di bawah ini adalah contoh dari beberapa perintah dasar dan penggunaannya:</a:t>
            </a:r>
            <a:endParaRPr sz="1000">
              <a:solidFill>
                <a:schemeClr val="dk1"/>
              </a:solidFill>
            </a:endParaRPr>
          </a:p>
          <a:p>
            <a:pPr indent="0" lvl="0" marL="89999"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15000"/>
              </a:lnSpc>
              <a:spcBef>
                <a:spcPts val="0"/>
              </a:spcBef>
              <a:spcAft>
                <a:spcPts val="0"/>
              </a:spcAft>
              <a:buNone/>
            </a:pPr>
            <a:r>
              <a:rPr lang="id" sz="1000">
                <a:solidFill>
                  <a:schemeClr val="dk1"/>
                </a:solidFill>
              </a:rPr>
              <a:t>Jika Kalian ingin memindai satu sistem, maka Kalian dapat menggunakan perintah sederhana</a:t>
            </a:r>
            <a:br>
              <a:rPr lang="id" sz="1000">
                <a:solidFill>
                  <a:schemeClr val="dk1"/>
                </a:solidFill>
              </a:rPr>
            </a:br>
            <a:br>
              <a:rPr lang="id" sz="1000">
                <a:solidFill>
                  <a:schemeClr val="dk1"/>
                </a:solidFill>
              </a:rPr>
            </a:br>
            <a:r>
              <a:rPr lang="id" sz="1000">
                <a:solidFill>
                  <a:srgbClr val="FF0000"/>
                </a:solidFill>
              </a:rPr>
              <a:t>$ nmap Domain/IP</a:t>
            </a:r>
            <a:endParaRPr sz="1000">
              <a:solidFill>
                <a:srgbClr val="FF0000"/>
              </a:solidFill>
            </a:endParaRPr>
          </a:p>
          <a:p>
            <a:pPr indent="0" lvl="0" marL="0" rtl="0" algn="l">
              <a:lnSpc>
                <a:spcPct val="115000"/>
              </a:lnSpc>
              <a:spcBef>
                <a:spcPts val="0"/>
              </a:spcBef>
              <a:spcAft>
                <a:spcPts val="0"/>
              </a:spcAft>
              <a:buNone/>
            </a:pPr>
            <a:r>
              <a:t/>
            </a:r>
            <a:endParaRPr sz="1000">
              <a:solidFill>
                <a:srgbClr val="FF0000"/>
              </a:solidFill>
            </a:endParaRPr>
          </a:p>
          <a:p>
            <a:pPr indent="0" lvl="0" marL="0" rtl="0" algn="l">
              <a:lnSpc>
                <a:spcPct val="115000"/>
              </a:lnSpc>
              <a:spcBef>
                <a:spcPts val="0"/>
              </a:spcBef>
              <a:spcAft>
                <a:spcPts val="0"/>
              </a:spcAft>
              <a:buNone/>
            </a:pPr>
            <a:r>
              <a:rPr lang="id" sz="1000">
                <a:solidFill>
                  <a:schemeClr val="dk1"/>
                </a:solidFill>
              </a:rPr>
              <a:t>Jika Kalian ingin memindai beberapa sistem sekaligus, maka Kalian dapat menggunakan perintah sederhana (dipisahkan dengan spasi)</a:t>
            </a:r>
            <a:br>
              <a:rPr lang="id" sz="1000">
                <a:solidFill>
                  <a:schemeClr val="dk1"/>
                </a:solidFill>
              </a:rPr>
            </a:br>
            <a:br>
              <a:rPr lang="id" sz="1000">
                <a:solidFill>
                  <a:schemeClr val="dk1"/>
                </a:solidFill>
              </a:rPr>
            </a:br>
            <a:r>
              <a:rPr lang="id" sz="1000">
                <a:solidFill>
                  <a:srgbClr val="FF0000"/>
                </a:solidFill>
              </a:rPr>
              <a:t>$ nmap Domain/IP Domain/IP Domain/IP</a:t>
            </a:r>
            <a:endParaRPr sz="1000">
              <a:solidFill>
                <a:srgbClr val="FF0000"/>
              </a:solidFill>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15000"/>
              </a:lnSpc>
              <a:spcBef>
                <a:spcPts val="0"/>
              </a:spcBef>
              <a:spcAft>
                <a:spcPts val="0"/>
              </a:spcAft>
              <a:buNone/>
            </a:pPr>
            <a:r>
              <a:rPr lang="id" sz="1000">
                <a:solidFill>
                  <a:schemeClr val="dk1"/>
                </a:solidFill>
              </a:rPr>
              <a:t>Jika Kalian ingin memindai seluruh subnet, maka perintahnya adalah</a:t>
            </a:r>
            <a:endParaRPr sz="10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None/>
            </a:pPr>
            <a:r>
              <a:rPr lang="id" sz="1000">
                <a:solidFill>
                  <a:srgbClr val="FF0000"/>
                </a:solidFill>
              </a:rPr>
              <a:t>$ nmap 192.168.1.1/24</a:t>
            </a:r>
            <a:endParaRPr sz="1000">
              <a:solidFill>
                <a:srgbClr val="FF0000"/>
              </a:solidFill>
            </a:endParaRPr>
          </a:p>
          <a:p>
            <a:pPr indent="0" lvl="0" marL="0" rtl="0" algn="l">
              <a:lnSpc>
                <a:spcPct val="115000"/>
              </a:lnSpc>
              <a:spcBef>
                <a:spcPts val="0"/>
              </a:spcBef>
              <a:spcAft>
                <a:spcPts val="0"/>
              </a:spcAft>
              <a:buNone/>
            </a:pPr>
            <a:r>
              <a:t/>
            </a:r>
            <a:endParaRPr sz="1000">
              <a:solidFill>
                <a:srgbClr val="FF0000"/>
              </a:solidFill>
            </a:endParaRPr>
          </a:p>
          <a:p>
            <a:pPr indent="0" lvl="0" marL="0" rtl="0" algn="l">
              <a:lnSpc>
                <a:spcPct val="115000"/>
              </a:lnSpc>
              <a:spcBef>
                <a:spcPts val="0"/>
              </a:spcBef>
              <a:spcAft>
                <a:spcPts val="0"/>
              </a:spcAft>
              <a:buNone/>
            </a:pPr>
            <a:r>
              <a:rPr lang="id" sz="1000">
                <a:solidFill>
                  <a:schemeClr val="dk1"/>
                </a:solidFill>
              </a:rPr>
              <a:t>Jika Kalian ingin memindai seluruh subnet, maka perintahnya adalah (buatlah sebuah lst berisikan beberapa domin dan atau IP)</a:t>
            </a:r>
            <a:endParaRPr sz="10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id" sz="1000">
                <a:solidFill>
                  <a:srgbClr val="FF0000"/>
                </a:solidFill>
              </a:rPr>
              <a:t>$ nmap -iL list.txt</a:t>
            </a:r>
            <a:endParaRPr sz="1000">
              <a:solidFill>
                <a:srgbClr val="FF0000"/>
              </a:solidFill>
            </a:endParaRPr>
          </a:p>
        </p:txBody>
      </p:sp>
      <p:sp>
        <p:nvSpPr>
          <p:cNvPr id="84" name="Google Shape;84;p18"/>
          <p:cNvSpPr txBox="1"/>
          <p:nvPr/>
        </p:nvSpPr>
        <p:spPr>
          <a:xfrm>
            <a:off x="1903175" y="1952700"/>
            <a:ext cx="4075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9"/>
          <p:cNvSpPr txBox="1"/>
          <p:nvPr/>
        </p:nvSpPr>
        <p:spPr>
          <a:xfrm>
            <a:off x="1332000" y="558925"/>
            <a:ext cx="6480000" cy="47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id" sz="1100">
                <a:solidFill>
                  <a:schemeClr val="dk1"/>
                </a:solidFill>
              </a:rPr>
              <a:t>Jika Kalian ingin melihat daftar semua host yang Kalian pindai, maka gunakan perintah dengan parameter -sL:</a:t>
            </a:r>
            <a:br>
              <a:rPr lang="id" sz="1000">
                <a:solidFill>
                  <a:schemeClr val="dk1"/>
                </a:solidFill>
              </a:rPr>
            </a:br>
            <a:br>
              <a:rPr lang="id" sz="1000">
                <a:solidFill>
                  <a:schemeClr val="dk1"/>
                </a:solidFill>
              </a:rPr>
            </a:br>
            <a:r>
              <a:rPr lang="id" sz="1000">
                <a:solidFill>
                  <a:srgbClr val="FF0000"/>
                </a:solidFill>
              </a:rPr>
              <a:t>$ nmap -sL IP/SUBNET</a:t>
            </a:r>
            <a:endParaRPr sz="1000">
              <a:solidFill>
                <a:srgbClr val="FF0000"/>
              </a:solidFill>
            </a:endParaRPr>
          </a:p>
          <a:p>
            <a:pPr indent="0" lvl="0" marL="0" rtl="0" algn="l">
              <a:lnSpc>
                <a:spcPct val="115000"/>
              </a:lnSpc>
              <a:spcBef>
                <a:spcPts val="0"/>
              </a:spcBef>
              <a:spcAft>
                <a:spcPts val="0"/>
              </a:spcAft>
              <a:buNone/>
            </a:pPr>
            <a:r>
              <a:t/>
            </a:r>
            <a:endParaRPr sz="1000">
              <a:solidFill>
                <a:srgbClr val="FF0000"/>
              </a:solidFill>
            </a:endParaRPr>
          </a:p>
          <a:p>
            <a:pPr indent="0" lvl="0" marL="0" rtl="0" algn="l">
              <a:lnSpc>
                <a:spcPct val="115000"/>
              </a:lnSpc>
              <a:spcBef>
                <a:spcPts val="0"/>
              </a:spcBef>
              <a:spcAft>
                <a:spcPts val="0"/>
              </a:spcAft>
              <a:buNone/>
            </a:pPr>
            <a:r>
              <a:rPr lang="id" sz="1000">
                <a:solidFill>
                  <a:schemeClr val="dk1"/>
                </a:solidFill>
              </a:rPr>
              <a:t>Jika Kalian ingin melakukan pengecualian pada satu atau beberapa IP saat melakukan pemetaan, maka Kalian dapat menggunakan perintah sederhana (dipisahkan dengan spasi)</a:t>
            </a:r>
            <a:br>
              <a:rPr lang="id" sz="1000">
                <a:solidFill>
                  <a:schemeClr val="dk1"/>
                </a:solidFill>
              </a:rPr>
            </a:br>
            <a:br>
              <a:rPr lang="id" sz="1000">
                <a:solidFill>
                  <a:schemeClr val="dk1"/>
                </a:solidFill>
              </a:rPr>
            </a:br>
            <a:r>
              <a:rPr lang="id" sz="1000">
                <a:solidFill>
                  <a:srgbClr val="FF0000"/>
                </a:solidFill>
              </a:rPr>
              <a:t>$ nmap IP/SUBNET</a:t>
            </a:r>
            <a:r>
              <a:rPr lang="id" sz="1100">
                <a:solidFill>
                  <a:srgbClr val="FF0000"/>
                </a:solidFill>
              </a:rPr>
              <a:t> --exclude IP/file_target.txt</a:t>
            </a:r>
            <a:endParaRPr sz="1000">
              <a:solidFill>
                <a:srgbClr val="FF0000"/>
              </a:solidFill>
            </a:endParaRPr>
          </a:p>
          <a:p>
            <a:pPr indent="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None/>
            </a:pPr>
            <a:r>
              <a:rPr lang="id" sz="1100">
                <a:solidFill>
                  <a:schemeClr val="dk1"/>
                </a:solidFill>
              </a:rPr>
              <a:t>Jika Kalian ingin memindai port tertentu pada mesin target (misalnya, jika Kalian ingin memindai port HTTP, FTP, dan Telnet hanya pada komputer target), maka Kalian dapat menggunakan perintah Nmap dengan parameter yang relevan:</a:t>
            </a:r>
            <a:endParaRPr sz="1100">
              <a:solidFill>
                <a:schemeClr val="dk1"/>
              </a:solidFill>
            </a:endParaRPr>
          </a:p>
          <a:p>
            <a:pPr indent="0" lvl="0" marL="0" rtl="0" algn="l">
              <a:lnSpc>
                <a:spcPct val="115000"/>
              </a:lnSpc>
              <a:spcBef>
                <a:spcPts val="0"/>
              </a:spcBef>
              <a:spcAft>
                <a:spcPts val="0"/>
              </a:spcAft>
              <a:buNone/>
            </a:pPr>
            <a:r>
              <a:t/>
            </a:r>
            <a:endParaRPr sz="1000">
              <a:solidFill>
                <a:schemeClr val="dk1"/>
              </a:solidFill>
            </a:endParaRPr>
          </a:p>
          <a:p>
            <a:pPr indent="0" lvl="0" marL="0" rtl="0" algn="l">
              <a:lnSpc>
                <a:spcPct val="115000"/>
              </a:lnSpc>
              <a:spcBef>
                <a:spcPts val="0"/>
              </a:spcBef>
              <a:spcAft>
                <a:spcPts val="0"/>
              </a:spcAft>
              <a:buNone/>
            </a:pPr>
            <a:r>
              <a:rPr lang="id" sz="1000">
                <a:solidFill>
                  <a:srgbClr val="FF0000"/>
                </a:solidFill>
              </a:rPr>
              <a:t>$ nmap -p80,22 DOMAIN/IP</a:t>
            </a:r>
            <a:endParaRPr sz="1000">
              <a:solidFill>
                <a:srgbClr val="FF0000"/>
              </a:solidFill>
            </a:endParaRPr>
          </a:p>
          <a:p>
            <a:pPr indent="0" lvl="0" marL="0" rtl="0" algn="l">
              <a:lnSpc>
                <a:spcPct val="115000"/>
              </a:lnSpc>
              <a:spcBef>
                <a:spcPts val="0"/>
              </a:spcBef>
              <a:spcAft>
                <a:spcPts val="0"/>
              </a:spcAft>
              <a:buNone/>
            </a:pPr>
            <a:r>
              <a:t/>
            </a:r>
            <a:endParaRPr sz="1000">
              <a:solidFill>
                <a:srgbClr val="FF0000"/>
              </a:solidFill>
            </a:endParaRPr>
          </a:p>
          <a:p>
            <a:pPr indent="0" lvl="0" marL="0" rtl="0" algn="l">
              <a:lnSpc>
                <a:spcPct val="115000"/>
              </a:lnSpc>
              <a:spcBef>
                <a:spcPts val="0"/>
              </a:spcBef>
              <a:spcAft>
                <a:spcPts val="0"/>
              </a:spcAft>
              <a:buNone/>
            </a:pPr>
            <a:r>
              <a:rPr lang="id" sz="1000">
                <a:solidFill>
                  <a:schemeClr val="dk1"/>
                </a:solidFill>
              </a:rPr>
              <a:t>Catatan : Port 80 merupakan sebuah port yang umum digunakan pada sebuah web service sedangkan 22 adalah port yang umum digunakan pada sebuah service SSH (</a:t>
            </a:r>
            <a:r>
              <a:rPr i="1" lang="id" sz="1000">
                <a:solidFill>
                  <a:schemeClr val="dk1"/>
                </a:solidFill>
              </a:rPr>
              <a:t>Secure Shell</a:t>
            </a:r>
            <a:r>
              <a:rPr lang="id" sz="1000">
                <a:solidFill>
                  <a:schemeClr val="dk1"/>
                </a:solidFill>
              </a:rPr>
              <a:t>)</a:t>
            </a:r>
            <a:endParaRPr sz="1000">
              <a:solidFill>
                <a:srgbClr val="FF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20"/>
          <p:cNvSpPr txBox="1"/>
          <p:nvPr/>
        </p:nvSpPr>
        <p:spPr>
          <a:xfrm>
            <a:off x="2582375" y="2009300"/>
            <a:ext cx="4471500" cy="47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id" sz="3400"/>
              <a:t>TANYA - JAWAB</a:t>
            </a:r>
            <a:endParaRPr b="1" sz="3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1"/>
          <p:cNvSpPr txBox="1"/>
          <p:nvPr/>
        </p:nvSpPr>
        <p:spPr>
          <a:xfrm>
            <a:off x="4394625" y="1195525"/>
            <a:ext cx="4069500" cy="4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3000">
                <a:solidFill>
                  <a:schemeClr val="accent4"/>
                </a:solidFill>
                <a:latin typeface="Roboto Medium"/>
                <a:ea typeface="Roboto Medium"/>
                <a:cs typeface="Roboto Medium"/>
                <a:sym typeface="Roboto Medium"/>
              </a:rPr>
              <a:t>TERIMA KASIH, SAMPAI JUMPA LAGI!</a:t>
            </a:r>
            <a:endParaRPr sz="3000">
              <a:solidFill>
                <a:schemeClr val="accent4"/>
              </a:solidFill>
              <a:latin typeface="Roboto Medium"/>
              <a:ea typeface="Roboto Medium"/>
              <a:cs typeface="Roboto Medium"/>
              <a:sym typeface="Roboto Medium"/>
            </a:endParaRPr>
          </a:p>
        </p:txBody>
      </p:sp>
      <p:sp>
        <p:nvSpPr>
          <p:cNvPr id="100" name="Google Shape;100;p21"/>
          <p:cNvSpPr txBox="1"/>
          <p:nvPr/>
        </p:nvSpPr>
        <p:spPr>
          <a:xfrm>
            <a:off x="4394625" y="2066050"/>
            <a:ext cx="3900000" cy="25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500">
                <a:solidFill>
                  <a:srgbClr val="FFFFFF"/>
                </a:solidFill>
                <a:highlight>
                  <a:srgbClr val="000000"/>
                </a:highlight>
              </a:rPr>
              <a:t>JANGAN LUPA </a:t>
            </a:r>
            <a:r>
              <a:rPr i="1" lang="id" sz="500">
                <a:solidFill>
                  <a:srgbClr val="FFFFFF"/>
                </a:solidFill>
                <a:highlight>
                  <a:srgbClr val="000000"/>
                </a:highlight>
              </a:rPr>
              <a:t>LIKE</a:t>
            </a:r>
            <a:r>
              <a:rPr lang="id" sz="500">
                <a:solidFill>
                  <a:srgbClr val="FFFFFF"/>
                </a:solidFill>
                <a:highlight>
                  <a:srgbClr val="000000"/>
                </a:highlight>
              </a:rPr>
              <a:t>, </a:t>
            </a:r>
            <a:r>
              <a:rPr i="1" lang="id" sz="500">
                <a:solidFill>
                  <a:srgbClr val="FFFFFF"/>
                </a:solidFill>
                <a:highlight>
                  <a:srgbClr val="000000"/>
                </a:highlight>
              </a:rPr>
              <a:t>COMMENT, &amp; SUBSCRIBE CHANNEL CALON SARJANA YAAAA</a:t>
            </a:r>
            <a:endParaRPr i="1" sz="500">
              <a:solidFill>
                <a:srgbClr val="FFFFFF"/>
              </a:solidFill>
              <a:highlight>
                <a:srgbClr val="000000"/>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 name="Shape 23"/>
        <p:cNvGrpSpPr/>
        <p:nvPr/>
      </p:nvGrpSpPr>
      <p:grpSpPr>
        <a:xfrm>
          <a:off x="0" y="0"/>
          <a:ext cx="0" cy="0"/>
          <a:chOff x="0" y="0"/>
          <a:chExt cx="0" cy="0"/>
        </a:xfrm>
      </p:grpSpPr>
      <p:sp>
        <p:nvSpPr>
          <p:cNvPr id="24" name="Google Shape;24;p9"/>
          <p:cNvSpPr txBox="1"/>
          <p:nvPr/>
        </p:nvSpPr>
        <p:spPr>
          <a:xfrm>
            <a:off x="3480450" y="1958850"/>
            <a:ext cx="5384400" cy="6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000">
                <a:latin typeface="Roboto Mono"/>
                <a:ea typeface="Roboto Mono"/>
                <a:cs typeface="Roboto Mono"/>
                <a:sym typeface="Roboto Mono"/>
              </a:rPr>
              <a:t>“Pengenalan dasar </a:t>
            </a:r>
            <a:r>
              <a:rPr i="1" lang="id" sz="2000">
                <a:latin typeface="Roboto Mono"/>
                <a:ea typeface="Roboto Mono"/>
                <a:cs typeface="Roboto Mono"/>
                <a:sym typeface="Roboto Mono"/>
              </a:rPr>
              <a:t>Ethical hacking</a:t>
            </a:r>
            <a:r>
              <a:rPr lang="id" sz="2000">
                <a:latin typeface="Roboto Mono"/>
                <a:ea typeface="Roboto Mono"/>
                <a:cs typeface="Roboto Mono"/>
                <a:sym typeface="Roboto Mono"/>
              </a:rPr>
              <a:t>”</a:t>
            </a:r>
            <a:endParaRPr sz="2000">
              <a:latin typeface="Roboto Mono"/>
              <a:ea typeface="Roboto Mono"/>
              <a:cs typeface="Roboto Mono"/>
              <a:sym typeface="Roboto Mono"/>
            </a:endParaRPr>
          </a:p>
        </p:txBody>
      </p:sp>
      <p:sp>
        <p:nvSpPr>
          <p:cNvPr id="25" name="Google Shape;25;p9"/>
          <p:cNvSpPr txBox="1"/>
          <p:nvPr/>
        </p:nvSpPr>
        <p:spPr>
          <a:xfrm>
            <a:off x="443825" y="1638500"/>
            <a:ext cx="2306400" cy="200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900">
                <a:solidFill>
                  <a:srgbClr val="FFFFFF"/>
                </a:solidFill>
                <a:latin typeface="Roboto Mono"/>
                <a:ea typeface="Roboto Mono"/>
                <a:cs typeface="Roboto Mono"/>
                <a:sym typeface="Roboto Mono"/>
              </a:rPr>
              <a:t>KEAMANAN INFORMASI</a:t>
            </a:r>
            <a:endParaRPr sz="2900">
              <a:solidFill>
                <a:srgbClr val="FFFFFF"/>
              </a:solidFill>
              <a:latin typeface="Roboto Mono"/>
              <a:ea typeface="Roboto Mono"/>
              <a:cs typeface="Roboto Mono"/>
              <a:sym typeface="Roboto Mon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 name="Shape 29"/>
        <p:cNvGrpSpPr/>
        <p:nvPr/>
      </p:nvGrpSpPr>
      <p:grpSpPr>
        <a:xfrm>
          <a:off x="0" y="0"/>
          <a:ext cx="0" cy="0"/>
          <a:chOff x="0" y="0"/>
          <a:chExt cx="0" cy="0"/>
        </a:xfrm>
      </p:grpSpPr>
      <p:sp>
        <p:nvSpPr>
          <p:cNvPr id="30" name="Google Shape;30;p10"/>
          <p:cNvSpPr txBox="1"/>
          <p:nvPr/>
        </p:nvSpPr>
        <p:spPr>
          <a:xfrm>
            <a:off x="2209875" y="357050"/>
            <a:ext cx="3541500" cy="6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sz="2900">
                <a:latin typeface="Roboto Mono"/>
                <a:ea typeface="Roboto Mono"/>
                <a:cs typeface="Roboto Mono"/>
                <a:sym typeface="Roboto Mono"/>
              </a:rPr>
              <a:t>Arie Kurniawan</a:t>
            </a:r>
            <a:endParaRPr sz="2900">
              <a:latin typeface="Roboto Mono"/>
              <a:ea typeface="Roboto Mono"/>
              <a:cs typeface="Roboto Mono"/>
              <a:sym typeface="Roboto Mono"/>
            </a:endParaRPr>
          </a:p>
        </p:txBody>
      </p:sp>
      <p:sp>
        <p:nvSpPr>
          <p:cNvPr id="31" name="Google Shape;31;p10"/>
          <p:cNvSpPr txBox="1"/>
          <p:nvPr/>
        </p:nvSpPr>
        <p:spPr>
          <a:xfrm>
            <a:off x="1347025" y="1312425"/>
            <a:ext cx="2800200" cy="3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latin typeface="Roboto Mono"/>
                <a:ea typeface="Roboto Mono"/>
                <a:cs typeface="Roboto Mono"/>
                <a:sym typeface="Roboto Mono"/>
              </a:rPr>
              <a:t>+62-812-90-6666-{00..99}</a:t>
            </a:r>
            <a:endParaRPr>
              <a:latin typeface="Roboto Mono"/>
              <a:ea typeface="Roboto Mono"/>
              <a:cs typeface="Roboto Mono"/>
              <a:sym typeface="Roboto Mono"/>
            </a:endParaRPr>
          </a:p>
        </p:txBody>
      </p:sp>
      <p:sp>
        <p:nvSpPr>
          <p:cNvPr id="32" name="Google Shape;32;p10"/>
          <p:cNvSpPr txBox="1"/>
          <p:nvPr/>
        </p:nvSpPr>
        <p:spPr>
          <a:xfrm>
            <a:off x="1347025" y="2063125"/>
            <a:ext cx="3449100" cy="42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latin typeface="Roboto Mono"/>
                <a:ea typeface="Roboto Mono"/>
                <a:cs typeface="Roboto Mono"/>
                <a:sym typeface="Roboto Mono"/>
              </a:rPr>
              <a:t>Pesanggrahan, Jakarta Selatan</a:t>
            </a:r>
            <a:endParaRPr>
              <a:latin typeface="Roboto Mono"/>
              <a:ea typeface="Roboto Mono"/>
              <a:cs typeface="Roboto Mono"/>
              <a:sym typeface="Roboto Mono"/>
            </a:endParaRPr>
          </a:p>
        </p:txBody>
      </p:sp>
      <p:sp>
        <p:nvSpPr>
          <p:cNvPr id="33" name="Google Shape;33;p10"/>
          <p:cNvSpPr txBox="1"/>
          <p:nvPr/>
        </p:nvSpPr>
        <p:spPr>
          <a:xfrm>
            <a:off x="1347025" y="2871725"/>
            <a:ext cx="2898900" cy="3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latin typeface="Roboto Mono"/>
                <a:ea typeface="Roboto Mono"/>
                <a:cs typeface="Roboto Mono"/>
                <a:sym typeface="Roboto Mono"/>
              </a:rPr>
              <a:t>hubungi.aja@gmail.com</a:t>
            </a:r>
            <a:endParaRPr>
              <a:latin typeface="Roboto Mono"/>
              <a:ea typeface="Roboto Mono"/>
              <a:cs typeface="Roboto Mono"/>
              <a:sym typeface="Roboto Mono"/>
            </a:endParaRPr>
          </a:p>
        </p:txBody>
      </p:sp>
      <p:sp>
        <p:nvSpPr>
          <p:cNvPr id="34" name="Google Shape;34;p10"/>
          <p:cNvSpPr txBox="1"/>
          <p:nvPr/>
        </p:nvSpPr>
        <p:spPr>
          <a:xfrm>
            <a:off x="1347025" y="3593475"/>
            <a:ext cx="3768300" cy="36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latin typeface="Roboto Mono"/>
                <a:ea typeface="Roboto Mono"/>
                <a:cs typeface="Roboto Mono"/>
                <a:sym typeface="Roboto Mono"/>
              </a:rPr>
              <a:t>https://s.id/arkwrn</a:t>
            </a:r>
            <a:endParaRPr>
              <a:latin typeface="Roboto Mono"/>
              <a:ea typeface="Roboto Mono"/>
              <a:cs typeface="Roboto Mono"/>
              <a:sym typeface="Roboto Mono"/>
            </a:endParaRPr>
          </a:p>
        </p:txBody>
      </p:sp>
      <p:sp>
        <p:nvSpPr>
          <p:cNvPr id="35" name="Google Shape;35;p10"/>
          <p:cNvSpPr/>
          <p:nvPr/>
        </p:nvSpPr>
        <p:spPr>
          <a:xfrm>
            <a:off x="7305125" y="1708075"/>
            <a:ext cx="1457100" cy="1794900"/>
          </a:xfrm>
          <a:prstGeom prst="rect">
            <a:avLst/>
          </a:prstGeom>
          <a:solidFill>
            <a:srgbClr val="F9608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 name="Google Shape;36;p10"/>
          <p:cNvPicPr preferRelativeResize="0"/>
          <p:nvPr/>
        </p:nvPicPr>
        <p:blipFill>
          <a:blip r:embed="rId3">
            <a:alphaModFix/>
          </a:blip>
          <a:stretch>
            <a:fillRect/>
          </a:stretch>
        </p:blipFill>
        <p:spPr>
          <a:xfrm>
            <a:off x="7061850" y="1631850"/>
            <a:ext cx="1700375" cy="1879812"/>
          </a:xfrm>
          <a:prstGeom prst="rect">
            <a:avLst/>
          </a:prstGeom>
          <a:noFill/>
          <a:ln>
            <a:noFill/>
          </a:ln>
        </p:spPr>
      </p:pic>
      <p:sp>
        <p:nvSpPr>
          <p:cNvPr id="37" name="Google Shape;37;p10"/>
          <p:cNvSpPr txBox="1"/>
          <p:nvPr/>
        </p:nvSpPr>
        <p:spPr>
          <a:xfrm>
            <a:off x="8013425" y="1858175"/>
            <a:ext cx="748800" cy="2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d" sz="1200">
                <a:solidFill>
                  <a:srgbClr val="FFFFFF"/>
                </a:solidFill>
                <a:latin typeface="Roboto"/>
                <a:ea typeface="Roboto"/>
                <a:cs typeface="Roboto"/>
                <a:sym typeface="Roboto"/>
              </a:rPr>
              <a:t>INI FOTO SAYA</a:t>
            </a:r>
            <a:endParaRPr b="1" sz="1200">
              <a:solidFill>
                <a:srgbClr val="FFFFFF"/>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 name="Shape 41"/>
        <p:cNvGrpSpPr/>
        <p:nvPr/>
      </p:nvGrpSpPr>
      <p:grpSpPr>
        <a:xfrm>
          <a:off x="0" y="0"/>
          <a:ext cx="0" cy="0"/>
          <a:chOff x="0" y="0"/>
          <a:chExt cx="0" cy="0"/>
        </a:xfrm>
      </p:grpSpPr>
      <p:sp>
        <p:nvSpPr>
          <p:cNvPr id="42" name="Google Shape;42;p11"/>
          <p:cNvSpPr txBox="1"/>
          <p:nvPr/>
        </p:nvSpPr>
        <p:spPr>
          <a:xfrm>
            <a:off x="1350000" y="636750"/>
            <a:ext cx="4075200" cy="475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id">
                <a:solidFill>
                  <a:schemeClr val="dk1"/>
                </a:solidFill>
              </a:rPr>
              <a:t>Apa itu Ethical Hacking?</a:t>
            </a:r>
            <a:br>
              <a:rPr b="1" lang="id">
                <a:solidFill>
                  <a:schemeClr val="dk1"/>
                </a:solidFill>
              </a:rPr>
            </a:br>
            <a:r>
              <a:rPr lang="id" sz="1100" u="sng">
                <a:solidFill>
                  <a:schemeClr val="hlink"/>
                </a:solidFill>
                <a:hlinkClick r:id="rId3"/>
              </a:rPr>
              <a:t>https://www.eccouncil.org/ethical-hacking/</a:t>
            </a:r>
            <a:endParaRPr b="1">
              <a:solidFill>
                <a:schemeClr val="dk1"/>
              </a:solidFill>
            </a:endParaRPr>
          </a:p>
        </p:txBody>
      </p:sp>
      <p:sp>
        <p:nvSpPr>
          <p:cNvPr id="43" name="Google Shape;43;p11"/>
          <p:cNvSpPr txBox="1"/>
          <p:nvPr/>
        </p:nvSpPr>
        <p:spPr>
          <a:xfrm>
            <a:off x="1350000" y="2469175"/>
            <a:ext cx="63546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d"/>
              <a:t>Metodologi dalam melakukan </a:t>
            </a:r>
            <a:r>
              <a:rPr b="1" i="1" lang="id"/>
              <a:t>Penetration Testing</a:t>
            </a:r>
            <a:r>
              <a:rPr b="1" lang="id"/>
              <a:t>?</a:t>
            </a:r>
            <a:br>
              <a:rPr lang="id"/>
            </a:br>
            <a:r>
              <a:rPr lang="id" sz="1100" u="sng">
                <a:solidFill>
                  <a:schemeClr val="hlink"/>
                </a:solidFill>
                <a:hlinkClick r:id="rId4"/>
              </a:rPr>
              <a:t>https://www.nbs-system.com/en/blog/black-box-grey-box-white-box-testing-what-differences/</a:t>
            </a:r>
            <a:endParaRPr/>
          </a:p>
        </p:txBody>
      </p:sp>
      <p:sp>
        <p:nvSpPr>
          <p:cNvPr id="44" name="Google Shape;44;p11"/>
          <p:cNvSpPr txBox="1"/>
          <p:nvPr/>
        </p:nvSpPr>
        <p:spPr>
          <a:xfrm>
            <a:off x="1683850" y="1273500"/>
            <a:ext cx="4075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t>Catatan: Didalam </a:t>
            </a:r>
            <a:r>
              <a:rPr i="1" lang="id"/>
              <a:t>Ethical Hacking </a:t>
            </a:r>
            <a:r>
              <a:rPr lang="id"/>
              <a:t>ada sangat banyak aspek yang harus diperhatikan seperti aspek cakupan testing, batasan uji, hingga legalitas.</a:t>
            </a:r>
            <a:endParaRPr/>
          </a:p>
        </p:txBody>
      </p:sp>
      <p:sp>
        <p:nvSpPr>
          <p:cNvPr id="45" name="Google Shape;45;p11"/>
          <p:cNvSpPr txBox="1"/>
          <p:nvPr/>
        </p:nvSpPr>
        <p:spPr>
          <a:xfrm>
            <a:off x="1350000" y="3330000"/>
            <a:ext cx="64800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d"/>
              <a:t>Lingkungan kerja </a:t>
            </a:r>
            <a:r>
              <a:rPr b="1" i="1" lang="id"/>
              <a:t>Penetration testing</a:t>
            </a:r>
            <a:r>
              <a:rPr b="1" lang="id"/>
              <a:t>?</a:t>
            </a:r>
            <a:endParaRPr b="1"/>
          </a:p>
          <a:p>
            <a:pPr indent="0" lvl="0" marL="0" rtl="0" algn="l">
              <a:spcBef>
                <a:spcPts val="0"/>
              </a:spcBef>
              <a:spcAft>
                <a:spcPts val="0"/>
              </a:spcAft>
              <a:buNone/>
            </a:pPr>
            <a:r>
              <a:rPr lang="id"/>
              <a:t>secara umum, </a:t>
            </a:r>
            <a:r>
              <a:rPr i="1" lang="id"/>
              <a:t>pentester </a:t>
            </a:r>
            <a:r>
              <a:rPr lang="id"/>
              <a:t>(sebutan untuk seorang penguji keamanan) menggunakan Linux sebagai base OS dengan alasan sudah banyak </a:t>
            </a:r>
            <a:r>
              <a:rPr i="1" lang="id"/>
              <a:t>tools </a:t>
            </a:r>
            <a:r>
              <a:rPr lang="id"/>
              <a:t> yang disediakan di public dan Linux sendiri bersifat sumber terbuka sehingga memudahkan para </a:t>
            </a:r>
            <a:r>
              <a:rPr i="1" lang="id"/>
              <a:t>pentester </a:t>
            </a:r>
            <a:r>
              <a:rPr lang="id"/>
              <a:t>untuk memodifikasi ataupun menyiapkan segala kebutuhan sesuai keinginannya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 name="Shape 49"/>
        <p:cNvGrpSpPr/>
        <p:nvPr/>
      </p:nvGrpSpPr>
      <p:grpSpPr>
        <a:xfrm>
          <a:off x="0" y="0"/>
          <a:ext cx="0" cy="0"/>
          <a:chOff x="0" y="0"/>
          <a:chExt cx="0" cy="0"/>
        </a:xfrm>
      </p:grpSpPr>
      <p:sp>
        <p:nvSpPr>
          <p:cNvPr id="50" name="Google Shape;50;p12"/>
          <p:cNvSpPr txBox="1"/>
          <p:nvPr/>
        </p:nvSpPr>
        <p:spPr>
          <a:xfrm>
            <a:off x="2582375" y="2009300"/>
            <a:ext cx="4471500" cy="47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id" sz="3400"/>
              <a:t>PRE-EXPLOITATION</a:t>
            </a:r>
            <a:endParaRPr b="1" sz="3400"/>
          </a:p>
          <a:p>
            <a:pPr indent="0" lvl="0" marL="0" rtl="0" algn="ctr">
              <a:spcBef>
                <a:spcPts val="0"/>
              </a:spcBef>
              <a:spcAft>
                <a:spcPts val="0"/>
              </a:spcAft>
              <a:buNone/>
            </a:pPr>
            <a:r>
              <a:rPr b="1" lang="id" sz="3400"/>
              <a:t>(PENJELASAN)</a:t>
            </a:r>
            <a:endParaRPr b="1" sz="3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 name="Shape 54"/>
        <p:cNvGrpSpPr/>
        <p:nvPr/>
      </p:nvGrpSpPr>
      <p:grpSpPr>
        <a:xfrm>
          <a:off x="0" y="0"/>
          <a:ext cx="0" cy="0"/>
          <a:chOff x="0" y="0"/>
          <a:chExt cx="0" cy="0"/>
        </a:xfrm>
      </p:grpSpPr>
      <p:sp>
        <p:nvSpPr>
          <p:cNvPr id="55" name="Google Shape;55;p13"/>
          <p:cNvSpPr txBox="1"/>
          <p:nvPr/>
        </p:nvSpPr>
        <p:spPr>
          <a:xfrm>
            <a:off x="1577725" y="636750"/>
            <a:ext cx="61551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id"/>
              <a:t>INFORMATION GATHERING</a:t>
            </a:r>
            <a:br>
              <a:rPr lang="id"/>
            </a:br>
            <a:br>
              <a:rPr lang="id"/>
            </a:br>
            <a:r>
              <a:rPr lang="id"/>
              <a:t>Pengumpulan Informasi (</a:t>
            </a:r>
            <a:r>
              <a:rPr i="1" lang="id"/>
              <a:t>Information gathering</a:t>
            </a:r>
            <a:r>
              <a:rPr lang="id"/>
              <a:t>) dan mengenal sistem target adalah proses pertama dalam </a:t>
            </a:r>
            <a:r>
              <a:rPr i="1" lang="id"/>
              <a:t>Etchical hacking</a:t>
            </a:r>
            <a:r>
              <a:rPr lang="id"/>
              <a:t>. Pengintaian adalah serangkaian proses dan teknik (</a:t>
            </a:r>
            <a:r>
              <a:rPr i="1" lang="id"/>
              <a:t>Footprinting, Scanning &amp; Enumeration</a:t>
            </a:r>
            <a:r>
              <a:rPr lang="id"/>
              <a:t>) yang digunakan untuk secara rahasia menemukan dan mengumpulkan informasi tentang sistem target.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id"/>
              <a:t>Selama pengintaian, seorang peretas etis/</a:t>
            </a:r>
            <a:r>
              <a:rPr i="1" lang="id"/>
              <a:t>pentester</a:t>
            </a:r>
            <a:r>
              <a:rPr lang="id"/>
              <a:t> berupaya mengumpulkan sebanyak mungkin informasi tentang sistem target, mengikuti tujuh langkah yang tercantum di bawah ini :</a:t>
            </a:r>
            <a:endParaRPr/>
          </a:p>
          <a:p>
            <a:pPr indent="0" lvl="0" marL="0" rtl="0" algn="l">
              <a:spcBef>
                <a:spcPts val="0"/>
              </a:spcBef>
              <a:spcAft>
                <a:spcPts val="0"/>
              </a:spcAft>
              <a:buClr>
                <a:schemeClr val="dk1"/>
              </a:buClr>
              <a:buSzPts val="1100"/>
              <a:buFont typeface="Arial"/>
              <a:buNone/>
            </a:pPr>
            <a:r>
              <a:t/>
            </a:r>
            <a:endParaRPr/>
          </a:p>
          <a:p>
            <a:pPr indent="-317500" lvl="0" marL="457200" rtl="0" algn="l">
              <a:spcBef>
                <a:spcPts val="0"/>
              </a:spcBef>
              <a:spcAft>
                <a:spcPts val="0"/>
              </a:spcAft>
              <a:buSzPts val="1400"/>
              <a:buChar char="●"/>
            </a:pPr>
            <a:r>
              <a:rPr lang="id"/>
              <a:t>Kumpulkan informasi awal</a:t>
            </a:r>
            <a:endParaRPr/>
          </a:p>
          <a:p>
            <a:pPr indent="-317500" lvl="0" marL="457200" rtl="0" algn="l">
              <a:spcBef>
                <a:spcPts val="0"/>
              </a:spcBef>
              <a:spcAft>
                <a:spcPts val="0"/>
              </a:spcAft>
              <a:buSzPts val="1400"/>
              <a:buChar char="●"/>
            </a:pPr>
            <a:r>
              <a:rPr lang="id"/>
              <a:t>Tentukan rentang jaringan</a:t>
            </a:r>
            <a:endParaRPr/>
          </a:p>
          <a:p>
            <a:pPr indent="-317500" lvl="0" marL="457200" rtl="0" algn="l">
              <a:spcBef>
                <a:spcPts val="0"/>
              </a:spcBef>
              <a:spcAft>
                <a:spcPts val="0"/>
              </a:spcAft>
              <a:buSzPts val="1400"/>
              <a:buChar char="●"/>
            </a:pPr>
            <a:r>
              <a:rPr lang="id"/>
              <a:t>Identifikasi mesin yang aktif</a:t>
            </a:r>
            <a:endParaRPr/>
          </a:p>
          <a:p>
            <a:pPr indent="-317500" lvl="0" marL="457200" rtl="0" algn="l">
              <a:spcBef>
                <a:spcPts val="0"/>
              </a:spcBef>
              <a:spcAft>
                <a:spcPts val="0"/>
              </a:spcAft>
              <a:buSzPts val="1400"/>
              <a:buChar char="●"/>
            </a:pPr>
            <a:r>
              <a:rPr lang="id"/>
              <a:t>Temukan port terbuka dan titik akses</a:t>
            </a:r>
            <a:endParaRPr/>
          </a:p>
          <a:p>
            <a:pPr indent="-317500" lvl="0" marL="457200" rtl="0" algn="l">
              <a:spcBef>
                <a:spcPts val="0"/>
              </a:spcBef>
              <a:spcAft>
                <a:spcPts val="0"/>
              </a:spcAft>
              <a:buSzPts val="1400"/>
              <a:buChar char="●"/>
            </a:pPr>
            <a:r>
              <a:rPr lang="id"/>
              <a:t>Sidik jari sistem operasi</a:t>
            </a:r>
            <a:endParaRPr/>
          </a:p>
          <a:p>
            <a:pPr indent="-317500" lvl="0" marL="457200" rtl="0" algn="l">
              <a:spcBef>
                <a:spcPts val="0"/>
              </a:spcBef>
              <a:spcAft>
                <a:spcPts val="0"/>
              </a:spcAft>
              <a:buSzPts val="1400"/>
              <a:buChar char="●"/>
            </a:pPr>
            <a:r>
              <a:rPr lang="id"/>
              <a:t>Temukan layanan pada port</a:t>
            </a:r>
            <a:endParaRPr/>
          </a:p>
          <a:p>
            <a:pPr indent="-317500" lvl="0" marL="457200" rtl="0" algn="l">
              <a:spcBef>
                <a:spcPts val="0"/>
              </a:spcBef>
              <a:spcAft>
                <a:spcPts val="0"/>
              </a:spcAft>
              <a:buSzPts val="1400"/>
              <a:buChar char="●"/>
            </a:pPr>
            <a:r>
              <a:rPr lang="id"/>
              <a:t>Memetakan jaringan</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nvSpPr>
        <p:spPr>
          <a:xfrm>
            <a:off x="1775825" y="672125"/>
            <a:ext cx="32190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t>Pengintaian (Reconnaissance) berlangsung dalam dua bagian :</a:t>
            </a:r>
            <a:br>
              <a:rPr lang="id"/>
            </a:br>
            <a:br>
              <a:rPr lang="id"/>
            </a:br>
            <a:r>
              <a:rPr lang="id"/>
              <a:t>- </a:t>
            </a:r>
            <a:r>
              <a:rPr b="1" lang="id"/>
              <a:t>Pengintaian Aktif</a:t>
            </a:r>
            <a:endParaRPr b="1"/>
          </a:p>
          <a:p>
            <a:pPr indent="0" lvl="0" marL="0" rtl="0" algn="l">
              <a:spcBef>
                <a:spcPts val="0"/>
              </a:spcBef>
              <a:spcAft>
                <a:spcPts val="0"/>
              </a:spcAft>
              <a:buNone/>
            </a:pPr>
            <a:br>
              <a:rPr lang="id"/>
            </a:br>
            <a:r>
              <a:rPr lang="id"/>
              <a:t>Dalam proses ini, Anda akan langsung berinteraksi dengan sistem komputer untuk mendapatkan informasi. Informasi ini dapat relevan dan akurat. Tetapi ada risiko terdeteksi jika Anda merencanakan pengintaian aktif tanpa izin. </a:t>
            </a:r>
            <a:endParaRPr/>
          </a:p>
          <a:p>
            <a:pPr indent="0" lvl="0" marL="0" rtl="0" algn="l">
              <a:spcBef>
                <a:spcPts val="0"/>
              </a:spcBef>
              <a:spcAft>
                <a:spcPts val="0"/>
              </a:spcAft>
              <a:buNone/>
            </a:pPr>
            <a:r>
              <a:t/>
            </a:r>
            <a:endParaRPr/>
          </a:p>
          <a:p>
            <a:pPr indent="0" lvl="0" marL="0" rtl="0" algn="l">
              <a:spcBef>
                <a:spcPts val="0"/>
              </a:spcBef>
              <a:spcAft>
                <a:spcPts val="0"/>
              </a:spcAft>
              <a:buNone/>
            </a:pPr>
            <a:r>
              <a:rPr lang="id"/>
              <a:t>Jika Anda terdeteksi, maka admin sistem dapat mengambil tindakan keras terhadap Anda dan melacak aktivitas Anda selanjutnya.</a:t>
            </a:r>
            <a:br>
              <a:rPr lang="id"/>
            </a:br>
            <a:endParaRPr/>
          </a:p>
          <a:p>
            <a:pPr indent="0" lvl="0" marL="0" rtl="0" algn="l">
              <a:spcBef>
                <a:spcPts val="0"/>
              </a:spcBef>
              <a:spcAft>
                <a:spcPts val="0"/>
              </a:spcAft>
              <a:buNone/>
            </a:pPr>
            <a:r>
              <a:t/>
            </a:r>
            <a:endParaRPr/>
          </a:p>
        </p:txBody>
      </p:sp>
      <p:sp>
        <p:nvSpPr>
          <p:cNvPr id="61" name="Google Shape;61;p14"/>
          <p:cNvSpPr txBox="1"/>
          <p:nvPr/>
        </p:nvSpPr>
        <p:spPr>
          <a:xfrm>
            <a:off x="4994925" y="1280575"/>
            <a:ext cx="4075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d">
                <a:solidFill>
                  <a:schemeClr val="dk1"/>
                </a:solidFill>
              </a:rPr>
              <a:t>- </a:t>
            </a:r>
            <a:r>
              <a:rPr b="1" lang="id">
                <a:solidFill>
                  <a:schemeClr val="dk1"/>
                </a:solidFill>
              </a:rPr>
              <a:t>Pengintaian Pasif</a:t>
            </a:r>
            <a:endParaRPr b="1">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lang="id">
                <a:solidFill>
                  <a:schemeClr val="dk1"/>
                </a:solidFill>
              </a:rPr>
              <a:t>Dalam proses ini, Anda tidak akan terhubung langsung ke sistem komputer. Proses ini digunakan untuk mengumpulkan informasi penting tanpa pernah berinteraksi dengan sistem target.</a:t>
            </a:r>
            <a:br>
              <a:rPr lang="id">
                <a:solidFill>
                  <a:schemeClr val="dk1"/>
                </a:solidFill>
              </a:rPr>
            </a:br>
            <a:br>
              <a:rPr lang="id">
                <a:solidFill>
                  <a:schemeClr val="dk1"/>
                </a:solidFill>
              </a:rPr>
            </a:br>
            <a:br>
              <a:rPr lang="id">
                <a:solidFill>
                  <a:schemeClr val="dk1"/>
                </a:solidFill>
              </a:rPr>
            </a:br>
            <a:br>
              <a:rPr lang="id">
                <a:solidFill>
                  <a:schemeClr val="dk1"/>
                </a:solidFill>
              </a:rPr>
            </a:br>
            <a:endParaRPr>
              <a:solidFill>
                <a:schemeClr val="dk1"/>
              </a:solidFill>
            </a:endParaRPr>
          </a:p>
          <a:p>
            <a:pPr indent="0" lvl="0" marL="0" rtl="0" algn="l">
              <a:spcBef>
                <a:spcPts val="0"/>
              </a:spcBef>
              <a:spcAft>
                <a:spcPts val="0"/>
              </a:spcAft>
              <a:buClr>
                <a:schemeClr val="dk1"/>
              </a:buClr>
              <a:buSzPts val="1100"/>
              <a:buFont typeface="Arial"/>
              <a:buNone/>
            </a:pPr>
            <a:r>
              <a:rPr lang="id">
                <a:solidFill>
                  <a:schemeClr val="dk1"/>
                </a:solidFill>
              </a:rPr>
              <a:t>Catatan: dalam sesi kali ini kita hanya membahas tentang Pengintaian Aktif saja.</a:t>
            </a:r>
            <a:endParaRPr>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5"/>
          <p:cNvSpPr txBox="1"/>
          <p:nvPr/>
        </p:nvSpPr>
        <p:spPr>
          <a:xfrm>
            <a:off x="2582375" y="2009300"/>
            <a:ext cx="4471500" cy="47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id" sz="3400"/>
              <a:t>PRE-EXPLOITATION</a:t>
            </a:r>
            <a:endParaRPr b="1" sz="3400"/>
          </a:p>
          <a:p>
            <a:pPr indent="0" lvl="0" marL="0" rtl="0" algn="ctr">
              <a:spcBef>
                <a:spcPts val="0"/>
              </a:spcBef>
              <a:spcAft>
                <a:spcPts val="0"/>
              </a:spcAft>
              <a:buNone/>
            </a:pPr>
            <a:r>
              <a:rPr b="1" lang="id" sz="3400"/>
              <a:t>(ALAT)</a:t>
            </a:r>
            <a:endParaRPr b="1" sz="3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6"/>
          <p:cNvSpPr txBox="1"/>
          <p:nvPr/>
        </p:nvSpPr>
        <p:spPr>
          <a:xfrm>
            <a:off x="1350000" y="672125"/>
            <a:ext cx="64800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id" sz="900"/>
              <a:t>WHOIS</a:t>
            </a:r>
            <a:r>
              <a:rPr lang="id" sz="900"/>
              <a:t> adalah sebuah tool yang digunakan untuk mengetahui detail sebuah domain</a:t>
            </a:r>
            <a:endParaRPr sz="900"/>
          </a:p>
          <a:p>
            <a:pPr indent="0" lvl="0" marL="0" rtl="0" algn="l">
              <a:spcBef>
                <a:spcPts val="0"/>
              </a:spcBef>
              <a:spcAft>
                <a:spcPts val="0"/>
              </a:spcAft>
              <a:buNone/>
            </a:pPr>
            <a:r>
              <a:t/>
            </a:r>
            <a:endParaRPr sz="900"/>
          </a:p>
          <a:p>
            <a:pPr indent="0" lvl="0" marL="0" rtl="0" algn="l">
              <a:spcBef>
                <a:spcPts val="0"/>
              </a:spcBef>
              <a:spcAft>
                <a:spcPts val="0"/>
              </a:spcAft>
              <a:buNone/>
            </a:pPr>
            <a:r>
              <a:rPr lang="id" sz="900">
                <a:solidFill>
                  <a:srgbClr val="FF0000"/>
                </a:solidFill>
              </a:rPr>
              <a:t>$ whois example.com</a:t>
            </a:r>
            <a:br>
              <a:rPr lang="id" sz="900"/>
            </a:br>
            <a:br>
              <a:rPr lang="id" sz="900"/>
            </a:br>
            <a:r>
              <a:rPr lang="id" sz="900"/>
              <a:t>Alt : </a:t>
            </a:r>
            <a:r>
              <a:rPr lang="id" sz="900" u="sng">
                <a:solidFill>
                  <a:schemeClr val="hlink"/>
                </a:solidFill>
                <a:hlinkClick r:id="rId3"/>
              </a:rPr>
              <a:t>https://whois.com</a:t>
            </a:r>
            <a:br>
              <a:rPr lang="id" sz="900"/>
            </a:br>
            <a:br>
              <a:rPr lang="id" sz="900"/>
            </a:br>
            <a:r>
              <a:rPr lang="id" sz="900"/>
              <a:t>Example target : </a:t>
            </a:r>
            <a:endParaRPr sz="900">
              <a:uFill>
                <a:noFill/>
              </a:uFill>
              <a:hlinkClick r:id="rId4"/>
            </a:endParaRPr>
          </a:p>
          <a:p>
            <a:pPr indent="0" lvl="0" marL="0" rtl="0" algn="l">
              <a:lnSpc>
                <a:spcPct val="115000"/>
              </a:lnSpc>
              <a:spcBef>
                <a:spcPts val="0"/>
              </a:spcBef>
              <a:spcAft>
                <a:spcPts val="0"/>
              </a:spcAft>
              <a:buNone/>
            </a:pPr>
            <a:r>
              <a:rPr b="1" lang="id" sz="900">
                <a:solidFill>
                  <a:srgbClr val="278ABA"/>
                </a:solidFill>
                <a:uFill>
                  <a:noFill/>
                </a:uFill>
                <a:hlinkClick r:id="rId5"/>
              </a:rPr>
              <a:t>testphp.vulnweb.com</a:t>
            </a:r>
            <a:endParaRPr sz="900"/>
          </a:p>
          <a:p>
            <a:pPr indent="0" lvl="0" marL="0" rtl="0" algn="l">
              <a:spcBef>
                <a:spcPts val="800"/>
              </a:spcBef>
              <a:spcAft>
                <a:spcPts val="0"/>
              </a:spcAft>
              <a:buClr>
                <a:schemeClr val="dk1"/>
              </a:buClr>
              <a:buSzPts val="1100"/>
              <a:buFont typeface="Arial"/>
              <a:buNone/>
            </a:pPr>
            <a:r>
              <a:rPr b="1" lang="id" sz="900">
                <a:solidFill>
                  <a:schemeClr val="dk1"/>
                </a:solidFill>
              </a:rPr>
              <a:t>PING</a:t>
            </a:r>
            <a:r>
              <a:rPr lang="id" sz="900">
                <a:solidFill>
                  <a:schemeClr val="dk1"/>
                </a:solidFill>
              </a:rPr>
              <a:t> adalah sebuah tool yang biasa digunakan untuk melakukan uji komunikasi client kepada server namun juga dapat digunakan untuk melakukan pengintaian, beberapa target tidak menggunakan menjabarkan IP yang digunakannya, untuk itu kita perlu tahu public IP yang digunakan menggunakan ping</a:t>
            </a:r>
            <a:endParaRPr sz="900">
              <a:solidFill>
                <a:schemeClr val="dk1"/>
              </a:solidFill>
            </a:endParaRPr>
          </a:p>
          <a:p>
            <a:pPr indent="0" lvl="0" marL="0" rtl="0" algn="l">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Clr>
                <a:schemeClr val="dk1"/>
              </a:buClr>
              <a:buSzPts val="1100"/>
              <a:buFont typeface="Arial"/>
              <a:buNone/>
            </a:pPr>
            <a:r>
              <a:rPr lang="id" sz="900">
                <a:solidFill>
                  <a:srgbClr val="FF0000"/>
                </a:solidFill>
              </a:rPr>
              <a:t>$ ping domain.com</a:t>
            </a:r>
            <a:endParaRPr sz="900">
              <a:solidFill>
                <a:srgbClr val="FF0000"/>
              </a:solidFill>
            </a:endParaRPr>
          </a:p>
          <a:p>
            <a:pPr indent="0" lvl="0" marL="0" rtl="0" algn="l">
              <a:spcBef>
                <a:spcPts val="0"/>
              </a:spcBef>
              <a:spcAft>
                <a:spcPts val="0"/>
              </a:spcAft>
              <a:buClr>
                <a:schemeClr val="dk1"/>
              </a:buClr>
              <a:buSzPts val="1100"/>
              <a:buFont typeface="Arial"/>
              <a:buNone/>
            </a:pPr>
            <a:r>
              <a:t/>
            </a:r>
            <a:endParaRPr sz="900">
              <a:solidFill>
                <a:schemeClr val="dk1"/>
              </a:solidFill>
            </a:endParaRPr>
          </a:p>
          <a:p>
            <a:pPr indent="0" lvl="0" marL="0" rtl="0" algn="l">
              <a:spcBef>
                <a:spcPts val="0"/>
              </a:spcBef>
              <a:spcAft>
                <a:spcPts val="0"/>
              </a:spcAft>
              <a:buClr>
                <a:schemeClr val="dk1"/>
              </a:buClr>
              <a:buSzPts val="1100"/>
              <a:buFont typeface="Arial"/>
              <a:buNone/>
            </a:pPr>
            <a:r>
              <a:rPr lang="id" sz="900">
                <a:solidFill>
                  <a:schemeClr val="dk1"/>
                </a:solidFill>
              </a:rPr>
              <a:t>Jika kalian menggunakan Linux, silahkan gunakan perintah ini untuk melakukan extraksi hanya pada IP publicnya saja</a:t>
            </a:r>
            <a:br>
              <a:rPr lang="id" sz="900">
                <a:solidFill>
                  <a:schemeClr val="dk1"/>
                </a:solidFill>
              </a:rPr>
            </a:br>
            <a:endParaRPr sz="900">
              <a:solidFill>
                <a:schemeClr val="dk1"/>
              </a:solidFill>
            </a:endParaRPr>
          </a:p>
          <a:p>
            <a:pPr indent="0" lvl="0" marL="0" rtl="0" algn="l">
              <a:spcBef>
                <a:spcPts val="0"/>
              </a:spcBef>
              <a:spcAft>
                <a:spcPts val="0"/>
              </a:spcAft>
              <a:buNone/>
            </a:pPr>
            <a:r>
              <a:rPr lang="id" sz="900">
                <a:solidFill>
                  <a:srgbClr val="FF0000"/>
                </a:solidFill>
              </a:rPr>
              <a:t>$ ping testphp.vulnweb.com -t 1 | head -n 1 | awk '{print $3}' | tr -d "(|)|:"</a:t>
            </a:r>
            <a:endParaRPr sz="900">
              <a:solidFill>
                <a:srgbClr val="FF0000"/>
              </a:solidFill>
            </a:endParaRPr>
          </a:p>
          <a:p>
            <a:pPr indent="0" lvl="0" marL="0" rtl="0" algn="l">
              <a:spcBef>
                <a:spcPts val="0"/>
              </a:spcBef>
              <a:spcAft>
                <a:spcPts val="0"/>
              </a:spcAft>
              <a:buNone/>
            </a:pPr>
            <a:r>
              <a:t/>
            </a:r>
            <a:endParaRPr sz="900">
              <a:solidFill>
                <a:srgbClr val="FF0000"/>
              </a:solidFill>
            </a:endParaRPr>
          </a:p>
          <a:p>
            <a:pPr indent="0" lvl="0" marL="0" rtl="0" algn="l">
              <a:spcBef>
                <a:spcPts val="0"/>
              </a:spcBef>
              <a:spcAft>
                <a:spcPts val="0"/>
              </a:spcAft>
              <a:buNone/>
            </a:pPr>
            <a:r>
              <a:rPr b="1" lang="id" sz="900">
                <a:solidFill>
                  <a:schemeClr val="dk1"/>
                </a:solidFill>
              </a:rPr>
              <a:t>IP2LOCATION</a:t>
            </a:r>
            <a:r>
              <a:rPr lang="id" sz="900">
                <a:solidFill>
                  <a:schemeClr val="dk1"/>
                </a:solidFill>
              </a:rPr>
              <a:t> adalah sebuah tool berbasis web yang biasa digunakan untuk mencari informasi tentang lokasi sebuah servis web</a:t>
            </a:r>
            <a:br>
              <a:rPr lang="id" sz="900">
                <a:solidFill>
                  <a:schemeClr val="dk1"/>
                </a:solidFill>
              </a:rPr>
            </a:br>
            <a:endParaRPr sz="900">
              <a:solidFill>
                <a:schemeClr val="dk1"/>
              </a:solidFill>
            </a:endParaRPr>
          </a:p>
          <a:p>
            <a:pPr indent="0" lvl="0" marL="0" rtl="0" algn="l">
              <a:spcBef>
                <a:spcPts val="0"/>
              </a:spcBef>
              <a:spcAft>
                <a:spcPts val="0"/>
              </a:spcAft>
              <a:buNone/>
            </a:pPr>
            <a:r>
              <a:rPr lang="id" sz="900">
                <a:solidFill>
                  <a:schemeClr val="dk1"/>
                </a:solidFill>
              </a:rPr>
              <a:t>URL : </a:t>
            </a:r>
            <a:r>
              <a:rPr lang="id" sz="1000" u="sng">
                <a:solidFill>
                  <a:schemeClr val="hlink"/>
                </a:solidFill>
                <a:hlinkClick r:id="rId6"/>
              </a:rPr>
              <a:t>https://www.ip2location.com/</a:t>
            </a:r>
            <a:br>
              <a:rPr lang="id" sz="900">
                <a:solidFill>
                  <a:schemeClr val="dk1"/>
                </a:solidFill>
              </a:rPr>
            </a:br>
            <a:br>
              <a:rPr lang="id" sz="900">
                <a:solidFill>
                  <a:schemeClr val="dk1"/>
                </a:solidFill>
              </a:rPr>
            </a:br>
            <a:r>
              <a:rPr b="1" lang="id" sz="900">
                <a:solidFill>
                  <a:schemeClr val="dk1"/>
                </a:solidFill>
              </a:rPr>
              <a:t>ARCHIVE.ORG</a:t>
            </a:r>
            <a:r>
              <a:rPr lang="id" sz="900">
                <a:solidFill>
                  <a:schemeClr val="dk1"/>
                </a:solidFill>
              </a:rPr>
              <a:t> adalah sebuah tool berbasis web yang digunakan untuk mencari arsip dari sebuah web, kebanyakan web tidak menyimpan versi lama dari situsnya untuk itu, kita perlu mencari sebanyak mungkin kemungkinan saat melakukan uji penetrasi, terkadang beberapa servis (walaupun sangat langka) mempunya celah di versi lamanya</a:t>
            </a:r>
            <a:br>
              <a:rPr lang="id" sz="900">
                <a:solidFill>
                  <a:schemeClr val="dk1"/>
                </a:solidFill>
              </a:rPr>
            </a:br>
            <a:endParaRPr sz="900">
              <a:solidFill>
                <a:schemeClr val="dk1"/>
              </a:solidFill>
            </a:endParaRPr>
          </a:p>
          <a:p>
            <a:pPr indent="0" lvl="0" marL="0" rtl="0" algn="l">
              <a:spcBef>
                <a:spcPts val="0"/>
              </a:spcBef>
              <a:spcAft>
                <a:spcPts val="0"/>
              </a:spcAft>
              <a:buClr>
                <a:schemeClr val="dk1"/>
              </a:buClr>
              <a:buSzPts val="1100"/>
              <a:buFont typeface="Arial"/>
              <a:buNone/>
            </a:pPr>
            <a:r>
              <a:rPr lang="id" sz="900">
                <a:solidFill>
                  <a:schemeClr val="dk1"/>
                </a:solidFill>
              </a:rPr>
              <a:t>URL : </a:t>
            </a:r>
            <a:r>
              <a:rPr lang="id" sz="1000" u="sng">
                <a:solidFill>
                  <a:schemeClr val="hlink"/>
                </a:solidFill>
                <a:hlinkClick r:id="rId7"/>
              </a:rPr>
              <a:t>https://archive.org/</a:t>
            </a:r>
            <a:endParaRPr sz="900">
              <a:solidFill>
                <a:srgbClr val="FF0000"/>
              </a:solidFill>
            </a:endParaRPr>
          </a:p>
          <a:p>
            <a:pPr indent="0" lvl="0" marL="0" rtl="0" algn="l">
              <a:lnSpc>
                <a:spcPct val="115000"/>
              </a:lnSpc>
              <a:spcBef>
                <a:spcPts val="0"/>
              </a:spcBef>
              <a:spcAft>
                <a:spcPts val="800"/>
              </a:spcAft>
              <a:buNone/>
            </a:pPr>
            <a:r>
              <a:t/>
            </a:r>
            <a:endParaRPr b="1" sz="900">
              <a:solidFill>
                <a:srgbClr val="575756"/>
              </a:solidFill>
            </a:endParaRPr>
          </a:p>
        </p:txBody>
      </p:sp>
      <p:sp>
        <p:nvSpPr>
          <p:cNvPr id="72" name="Google Shape;72;p16"/>
          <p:cNvSpPr txBox="1"/>
          <p:nvPr/>
        </p:nvSpPr>
        <p:spPr>
          <a:xfrm>
            <a:off x="1350000" y="2430000"/>
            <a:ext cx="64800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FF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ndasi">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